
<file path=[Content_Types].xml><?xml version="1.0" encoding="utf-8"?>
<Types xmlns="http://schemas.openxmlformats.org/package/2006/content-types">
  <Default Extension="png" ContentType="image/png"/>
  <Default Extension="png&amp;ehk=B0JWb1NkLqj485FOHZHx7w&amp;r=0&amp;pid=OfficeInsert" ContentType="image/png"/>
  <Default Extension="png&amp;ehk=Kz87eOrv97Zc0grQYY99jw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ng&amp;ehk=Etp12" ContentType="image/png"/>
  <Default Extension="png&amp;ehk=TjU6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2" r:id="rId1"/>
  </p:sldMasterIdLst>
  <p:notesMasterIdLst>
    <p:notesMasterId r:id="rId18"/>
  </p:notes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BI0I7KVtQZEeMDnEI7mnA==" hashData="wkgnerm3DxHx+pCt2k6UWNe9S5rfx598jfBLVAOf+NLSmFHzCy6KSTdubBfOZHfLDxD8h0jZdedaNn8UgB5q+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5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C6D0-2EB8-4D00-ACE7-39B73F183667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950EDC-3363-4146-8590-94F7819A861D}">
      <dgm:prSet phldrT="[Text]"/>
      <dgm:spPr/>
      <dgm:t>
        <a:bodyPr/>
        <a:lstStyle/>
        <a:p>
          <a:r>
            <a:rPr lang="en-US" dirty="0"/>
            <a:t>SharePoint Governance</a:t>
          </a:r>
        </a:p>
      </dgm:t>
    </dgm:pt>
    <dgm:pt modelId="{8C3EF0C7-22C7-48D4-A578-26F194D687B6}" type="parTrans" cxnId="{58BBE698-EAD2-44B1-A8DC-F6832BD29F52}">
      <dgm:prSet/>
      <dgm:spPr/>
      <dgm:t>
        <a:bodyPr/>
        <a:lstStyle/>
        <a:p>
          <a:endParaRPr lang="en-US"/>
        </a:p>
      </dgm:t>
    </dgm:pt>
    <dgm:pt modelId="{73E724AA-3E1B-4224-9DB9-4A3561057925}" type="sibTrans" cxnId="{58BBE698-EAD2-44B1-A8DC-F6832BD29F52}">
      <dgm:prSet/>
      <dgm:spPr/>
      <dgm:t>
        <a:bodyPr/>
        <a:lstStyle/>
        <a:p>
          <a:endParaRPr lang="en-US"/>
        </a:p>
      </dgm:t>
    </dgm:pt>
    <dgm:pt modelId="{D5BB1C31-22FF-45EA-9278-BB6F0B44A3C9}">
      <dgm:prSet phldrT="[Text]"/>
      <dgm:spPr>
        <a:gradFill rotWithShape="0">
          <a:gsLst>
            <a:gs pos="0">
              <a:srgbClr val="FF0000"/>
            </a:gs>
            <a:gs pos="84000">
              <a:srgbClr val="C00000"/>
            </a:gs>
          </a:gsLst>
        </a:gradFill>
      </dgm:spPr>
      <dgm:t>
        <a:bodyPr/>
        <a:lstStyle/>
        <a:p>
          <a:r>
            <a:rPr lang="en-US" dirty="0"/>
            <a:t>Information Architecture</a:t>
          </a:r>
        </a:p>
      </dgm:t>
    </dgm:pt>
    <dgm:pt modelId="{A84D70CD-3743-4214-94CA-E266B06B6FD1}" type="parTrans" cxnId="{A2E0E4C6-2647-41B2-A9EC-13E5D3B53C69}">
      <dgm:prSet/>
      <dgm:spPr/>
      <dgm:t>
        <a:bodyPr/>
        <a:lstStyle/>
        <a:p>
          <a:endParaRPr lang="en-US"/>
        </a:p>
      </dgm:t>
    </dgm:pt>
    <dgm:pt modelId="{37E1A8CA-2BA5-44C0-B8AA-DCC6B4ECB1B3}" type="sibTrans" cxnId="{A2E0E4C6-2647-41B2-A9EC-13E5D3B53C69}">
      <dgm:prSet/>
      <dgm:spPr/>
      <dgm:t>
        <a:bodyPr/>
        <a:lstStyle/>
        <a:p>
          <a:endParaRPr lang="en-US"/>
        </a:p>
      </dgm:t>
    </dgm:pt>
    <dgm:pt modelId="{3B593013-FABA-49C5-B96D-73EB6CD17B57}">
      <dgm:prSet phldrT="[Text]"/>
      <dgm:spPr/>
      <dgm:t>
        <a:bodyPr/>
        <a:lstStyle/>
        <a:p>
          <a:r>
            <a:rPr lang="en-US" dirty="0"/>
            <a:t>Operational Management</a:t>
          </a:r>
        </a:p>
      </dgm:t>
    </dgm:pt>
    <dgm:pt modelId="{39F66A2E-DFB3-46E0-8754-BAB49E0D1F40}" type="parTrans" cxnId="{32298183-FDB1-4AAF-B04C-4B0D9BB5393C}">
      <dgm:prSet/>
      <dgm:spPr/>
      <dgm:t>
        <a:bodyPr/>
        <a:lstStyle/>
        <a:p>
          <a:endParaRPr lang="en-US"/>
        </a:p>
      </dgm:t>
    </dgm:pt>
    <dgm:pt modelId="{3EEC142C-FD5F-4B77-AE5E-AF1E4C2E7331}" type="sibTrans" cxnId="{32298183-FDB1-4AAF-B04C-4B0D9BB5393C}">
      <dgm:prSet/>
      <dgm:spPr/>
      <dgm:t>
        <a:bodyPr/>
        <a:lstStyle/>
        <a:p>
          <a:endParaRPr lang="en-US"/>
        </a:p>
      </dgm:t>
    </dgm:pt>
    <dgm:pt modelId="{6963C835-1C90-4C42-8D15-79B8ACF338A0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F8E0E7E7-3569-4424-967F-073728528CAF}" type="parTrans" cxnId="{0C8E682B-578D-40DF-83A0-694FD3EB0F58}">
      <dgm:prSet/>
      <dgm:spPr/>
      <dgm:t>
        <a:bodyPr/>
        <a:lstStyle/>
        <a:p>
          <a:endParaRPr lang="en-US"/>
        </a:p>
      </dgm:t>
    </dgm:pt>
    <dgm:pt modelId="{E2E15EB4-143E-41B2-A650-7FD08CBF8527}" type="sibTrans" cxnId="{0C8E682B-578D-40DF-83A0-694FD3EB0F58}">
      <dgm:prSet/>
      <dgm:spPr/>
      <dgm:t>
        <a:bodyPr/>
        <a:lstStyle/>
        <a:p>
          <a:endParaRPr lang="en-US"/>
        </a:p>
      </dgm:t>
    </dgm:pt>
    <dgm:pt modelId="{B3FA2D27-9BFF-4283-8A52-6E5DC38D5E7B}">
      <dgm:prSet phldrT="[Text]"/>
      <dgm:spPr>
        <a:gradFill rotWithShape="0">
          <a:gsLst>
            <a:gs pos="0">
              <a:schemeClr val="accent6"/>
            </a:gs>
            <a:gs pos="84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Testing &amp; Provisioning</a:t>
          </a:r>
        </a:p>
      </dgm:t>
    </dgm:pt>
    <dgm:pt modelId="{A47DB134-8149-4441-9E18-6F7075651FD9}" type="parTrans" cxnId="{B767D01B-202F-490F-BD61-A47C3A32686E}">
      <dgm:prSet/>
      <dgm:spPr/>
      <dgm:t>
        <a:bodyPr/>
        <a:lstStyle/>
        <a:p>
          <a:endParaRPr lang="en-US"/>
        </a:p>
      </dgm:t>
    </dgm:pt>
    <dgm:pt modelId="{9ECA6C5F-D1A0-49A9-8E93-0CA72D6842AC}" type="sibTrans" cxnId="{B767D01B-202F-490F-BD61-A47C3A32686E}">
      <dgm:prSet/>
      <dgm:spPr/>
      <dgm:t>
        <a:bodyPr/>
        <a:lstStyle/>
        <a:p>
          <a:endParaRPr lang="en-US"/>
        </a:p>
      </dgm:t>
    </dgm:pt>
    <dgm:pt modelId="{0D55CD10-53C7-4C08-B0E8-4353079C57E7}">
      <dgm:prSet phldrT="[Text]"/>
      <dgm:spPr/>
      <dgm:t>
        <a:bodyPr/>
        <a:lstStyle/>
        <a:p>
          <a:r>
            <a:rPr lang="en-US" dirty="0"/>
            <a:t>Development &amp; Configuration</a:t>
          </a:r>
        </a:p>
      </dgm:t>
    </dgm:pt>
    <dgm:pt modelId="{3BF2D349-5103-44FD-8A01-3E80443B4559}" type="parTrans" cxnId="{FD62D052-A30D-4EC2-A80D-FC79EE4BB3B1}">
      <dgm:prSet/>
      <dgm:spPr/>
      <dgm:t>
        <a:bodyPr/>
        <a:lstStyle/>
        <a:p>
          <a:endParaRPr lang="en-US"/>
        </a:p>
      </dgm:t>
    </dgm:pt>
    <dgm:pt modelId="{1D7E9628-95A5-4E3F-8B67-FB01B416D2DF}" type="sibTrans" cxnId="{FD62D052-A30D-4EC2-A80D-FC79EE4BB3B1}">
      <dgm:prSet/>
      <dgm:spPr/>
      <dgm:t>
        <a:bodyPr/>
        <a:lstStyle/>
        <a:p>
          <a:endParaRPr lang="en-US"/>
        </a:p>
      </dgm:t>
    </dgm:pt>
    <dgm:pt modelId="{8339C979-0549-43F4-8A3F-1F30B15B7D46}">
      <dgm:prSet phldrT="[Text]"/>
      <dgm:spPr>
        <a:gradFill rotWithShape="0">
          <a:gsLst>
            <a:gs pos="0">
              <a:srgbClr val="E63232"/>
            </a:gs>
            <a:gs pos="84000">
              <a:srgbClr val="9D0905"/>
            </a:gs>
          </a:gsLst>
        </a:gradFill>
      </dgm:spPr>
      <dgm:t>
        <a:bodyPr/>
        <a:lstStyle/>
        <a:p>
          <a:r>
            <a:rPr lang="en-US" dirty="0"/>
            <a:t>Education &amp; Training</a:t>
          </a:r>
        </a:p>
      </dgm:t>
    </dgm:pt>
    <dgm:pt modelId="{D0C85922-37BA-4106-9C37-5F110ED2671B}" type="parTrans" cxnId="{05C79558-FC0F-4568-AFDD-C111040F64A7}">
      <dgm:prSet/>
      <dgm:spPr/>
      <dgm:t>
        <a:bodyPr/>
        <a:lstStyle/>
        <a:p>
          <a:endParaRPr lang="en-US"/>
        </a:p>
      </dgm:t>
    </dgm:pt>
    <dgm:pt modelId="{1DB42019-361B-45F4-B141-B7150DC01DF1}" type="sibTrans" cxnId="{05C79558-FC0F-4568-AFDD-C111040F64A7}">
      <dgm:prSet/>
      <dgm:spPr/>
      <dgm:t>
        <a:bodyPr/>
        <a:lstStyle/>
        <a:p>
          <a:endParaRPr lang="en-US"/>
        </a:p>
      </dgm:t>
    </dgm:pt>
    <dgm:pt modelId="{D0922EE6-863A-48FB-AA89-D1A7FF2DB321}">
      <dgm:prSet phldrT="[Text]"/>
      <dgm:spPr>
        <a:gradFill rotWithShape="0">
          <a:gsLst>
            <a:gs pos="0">
              <a:schemeClr val="accent3"/>
            </a:gs>
            <a:gs pos="84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Taxonomy &amp; Navigation</a:t>
          </a:r>
        </a:p>
      </dgm:t>
    </dgm:pt>
    <dgm:pt modelId="{84DB382F-8518-4362-B8E0-1753F8BE99FD}" type="parTrans" cxnId="{9C6E05CA-1490-4480-92F2-EE69784155FC}">
      <dgm:prSet/>
      <dgm:spPr/>
      <dgm:t>
        <a:bodyPr/>
        <a:lstStyle/>
        <a:p>
          <a:endParaRPr lang="en-US"/>
        </a:p>
      </dgm:t>
    </dgm:pt>
    <dgm:pt modelId="{67AC8EC9-9374-4562-8CD8-146E6F10FCA7}" type="sibTrans" cxnId="{9C6E05CA-1490-4480-92F2-EE69784155FC}">
      <dgm:prSet/>
      <dgm:spPr/>
      <dgm:t>
        <a:bodyPr/>
        <a:lstStyle/>
        <a:p>
          <a:endParaRPr lang="en-US"/>
        </a:p>
      </dgm:t>
    </dgm:pt>
    <dgm:pt modelId="{69367723-AB41-4EC9-8164-DF556B2CDCA9}">
      <dgm:prSet phldrT="[Text]"/>
      <dgm:spPr>
        <a:gradFill rotWithShape="0">
          <a:gsLst>
            <a:gs pos="0">
              <a:srgbClr val="D81AFE"/>
            </a:gs>
            <a:gs pos="84000">
              <a:srgbClr val="5A2781"/>
            </a:gs>
          </a:gsLst>
        </a:gradFill>
      </dgm:spPr>
      <dgm:t>
        <a:bodyPr/>
        <a:lstStyle/>
        <a:p>
          <a:r>
            <a:rPr lang="en-US" dirty="0"/>
            <a:t>Enterprise Search</a:t>
          </a:r>
        </a:p>
      </dgm:t>
    </dgm:pt>
    <dgm:pt modelId="{9B0C5293-1B36-4E9E-9827-DD03C321D743}" type="parTrans" cxnId="{47984F96-2FAD-4F65-A7FD-5DC32225312C}">
      <dgm:prSet/>
      <dgm:spPr/>
      <dgm:t>
        <a:bodyPr/>
        <a:lstStyle/>
        <a:p>
          <a:endParaRPr lang="en-US"/>
        </a:p>
      </dgm:t>
    </dgm:pt>
    <dgm:pt modelId="{6C2B3117-0811-4B25-BFD2-CCEC98EFBD63}" type="sibTrans" cxnId="{47984F96-2FAD-4F65-A7FD-5DC32225312C}">
      <dgm:prSet/>
      <dgm:spPr/>
      <dgm:t>
        <a:bodyPr/>
        <a:lstStyle/>
        <a:p>
          <a:endParaRPr lang="en-US"/>
        </a:p>
      </dgm:t>
    </dgm:pt>
    <dgm:pt modelId="{FB56C446-7C1F-4E12-AB87-3E8EB154A653}" type="pres">
      <dgm:prSet presAssocID="{7D2AC6D0-2EB8-4D00-ACE7-39B73F1836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28EA55-ABD9-46BC-B02B-D2CDB5736695}" type="pres">
      <dgm:prSet presAssocID="{E9950EDC-3363-4146-8590-94F7819A861D}" presName="centerShape" presStyleLbl="node0" presStyleIdx="0" presStyleCnt="1"/>
      <dgm:spPr/>
    </dgm:pt>
    <dgm:pt modelId="{19E5912B-E1DE-4F7B-9084-75E7573FB680}" type="pres">
      <dgm:prSet presAssocID="{D5BB1C31-22FF-45EA-9278-BB6F0B44A3C9}" presName="node" presStyleLbl="node1" presStyleIdx="0" presStyleCnt="8">
        <dgm:presLayoutVars>
          <dgm:bulletEnabled val="1"/>
        </dgm:presLayoutVars>
      </dgm:prSet>
      <dgm:spPr/>
    </dgm:pt>
    <dgm:pt modelId="{D70BB8C0-CA1F-4D97-8DD8-4F594F3289D7}" type="pres">
      <dgm:prSet presAssocID="{D5BB1C31-22FF-45EA-9278-BB6F0B44A3C9}" presName="dummy" presStyleCnt="0"/>
      <dgm:spPr/>
    </dgm:pt>
    <dgm:pt modelId="{CE951A9E-52D1-48F8-AF58-FE4BC28A6CCD}" type="pres">
      <dgm:prSet presAssocID="{37E1A8CA-2BA5-44C0-B8AA-DCC6B4ECB1B3}" presName="sibTrans" presStyleLbl="sibTrans2D1" presStyleIdx="0" presStyleCnt="8"/>
      <dgm:spPr/>
    </dgm:pt>
    <dgm:pt modelId="{605CE71D-3983-4DB8-AFBC-1E3C14ECF4CF}" type="pres">
      <dgm:prSet presAssocID="{3B593013-FABA-49C5-B96D-73EB6CD17B57}" presName="node" presStyleLbl="node1" presStyleIdx="1" presStyleCnt="8">
        <dgm:presLayoutVars>
          <dgm:bulletEnabled val="1"/>
        </dgm:presLayoutVars>
      </dgm:prSet>
      <dgm:spPr/>
    </dgm:pt>
    <dgm:pt modelId="{72F47394-AD65-4904-98E7-27EC028A9585}" type="pres">
      <dgm:prSet presAssocID="{3B593013-FABA-49C5-B96D-73EB6CD17B57}" presName="dummy" presStyleCnt="0"/>
      <dgm:spPr/>
    </dgm:pt>
    <dgm:pt modelId="{3F6CB79D-7A6C-47B9-B804-E3E15801DC7D}" type="pres">
      <dgm:prSet presAssocID="{3EEC142C-FD5F-4B77-AE5E-AF1E4C2E7331}" presName="sibTrans" presStyleLbl="sibTrans2D1" presStyleIdx="1" presStyleCnt="8"/>
      <dgm:spPr/>
    </dgm:pt>
    <dgm:pt modelId="{7F47354B-29F8-4906-AB73-04E30B31C407}" type="pres">
      <dgm:prSet presAssocID="{0D55CD10-53C7-4C08-B0E8-4353079C57E7}" presName="node" presStyleLbl="node1" presStyleIdx="2" presStyleCnt="8">
        <dgm:presLayoutVars>
          <dgm:bulletEnabled val="1"/>
        </dgm:presLayoutVars>
      </dgm:prSet>
      <dgm:spPr/>
    </dgm:pt>
    <dgm:pt modelId="{6B6FA22A-311F-4E3E-988F-4F1B40BAE1E8}" type="pres">
      <dgm:prSet presAssocID="{0D55CD10-53C7-4C08-B0E8-4353079C57E7}" presName="dummy" presStyleCnt="0"/>
      <dgm:spPr/>
    </dgm:pt>
    <dgm:pt modelId="{7466FC25-7234-4FD1-9373-5B4DE2E01044}" type="pres">
      <dgm:prSet presAssocID="{1D7E9628-95A5-4E3F-8B67-FB01B416D2DF}" presName="sibTrans" presStyleLbl="sibTrans2D1" presStyleIdx="2" presStyleCnt="8"/>
      <dgm:spPr/>
    </dgm:pt>
    <dgm:pt modelId="{054C69CB-EAB3-4AA7-AF62-1DADA2E6F98C}" type="pres">
      <dgm:prSet presAssocID="{6963C835-1C90-4C42-8D15-79B8ACF338A0}" presName="node" presStyleLbl="node1" presStyleIdx="3" presStyleCnt="8">
        <dgm:presLayoutVars>
          <dgm:bulletEnabled val="1"/>
        </dgm:presLayoutVars>
      </dgm:prSet>
      <dgm:spPr/>
    </dgm:pt>
    <dgm:pt modelId="{6B13E741-CBE7-43C6-9345-3B48A19A8349}" type="pres">
      <dgm:prSet presAssocID="{6963C835-1C90-4C42-8D15-79B8ACF338A0}" presName="dummy" presStyleCnt="0"/>
      <dgm:spPr/>
    </dgm:pt>
    <dgm:pt modelId="{60822951-A930-4EC5-A1D1-5E36773BC3E5}" type="pres">
      <dgm:prSet presAssocID="{E2E15EB4-143E-41B2-A650-7FD08CBF8527}" presName="sibTrans" presStyleLbl="sibTrans2D1" presStyleIdx="3" presStyleCnt="8"/>
      <dgm:spPr/>
    </dgm:pt>
    <dgm:pt modelId="{F9333E96-7AB5-446E-B837-C250C90C25D2}" type="pres">
      <dgm:prSet presAssocID="{B3FA2D27-9BFF-4283-8A52-6E5DC38D5E7B}" presName="node" presStyleLbl="node1" presStyleIdx="4" presStyleCnt="8">
        <dgm:presLayoutVars>
          <dgm:bulletEnabled val="1"/>
        </dgm:presLayoutVars>
      </dgm:prSet>
      <dgm:spPr/>
    </dgm:pt>
    <dgm:pt modelId="{454BE67E-9DAA-49F7-BD33-309A4A13D12D}" type="pres">
      <dgm:prSet presAssocID="{B3FA2D27-9BFF-4283-8A52-6E5DC38D5E7B}" presName="dummy" presStyleCnt="0"/>
      <dgm:spPr/>
    </dgm:pt>
    <dgm:pt modelId="{8092CD8B-307A-4F56-8AE2-026F84E04BD3}" type="pres">
      <dgm:prSet presAssocID="{9ECA6C5F-D1A0-49A9-8E93-0CA72D6842AC}" presName="sibTrans" presStyleLbl="sibTrans2D1" presStyleIdx="4" presStyleCnt="8"/>
      <dgm:spPr/>
    </dgm:pt>
    <dgm:pt modelId="{5BC1D3FE-7CB9-4B55-91B6-BB6EE01BFAEC}" type="pres">
      <dgm:prSet presAssocID="{8339C979-0549-43F4-8A3F-1F30B15B7D46}" presName="node" presStyleLbl="node1" presStyleIdx="5" presStyleCnt="8">
        <dgm:presLayoutVars>
          <dgm:bulletEnabled val="1"/>
        </dgm:presLayoutVars>
      </dgm:prSet>
      <dgm:spPr/>
    </dgm:pt>
    <dgm:pt modelId="{39543EC6-7039-479B-8D46-4B9A24B1D4C4}" type="pres">
      <dgm:prSet presAssocID="{8339C979-0549-43F4-8A3F-1F30B15B7D46}" presName="dummy" presStyleCnt="0"/>
      <dgm:spPr/>
    </dgm:pt>
    <dgm:pt modelId="{648EA53D-F2BD-4266-9B46-564621C35536}" type="pres">
      <dgm:prSet presAssocID="{1DB42019-361B-45F4-B141-B7150DC01DF1}" presName="sibTrans" presStyleLbl="sibTrans2D1" presStyleIdx="5" presStyleCnt="8"/>
      <dgm:spPr/>
    </dgm:pt>
    <dgm:pt modelId="{F558D52A-BA9C-472D-88A2-91C140683A2D}" type="pres">
      <dgm:prSet presAssocID="{D0922EE6-863A-48FB-AA89-D1A7FF2DB321}" presName="node" presStyleLbl="node1" presStyleIdx="6" presStyleCnt="8">
        <dgm:presLayoutVars>
          <dgm:bulletEnabled val="1"/>
        </dgm:presLayoutVars>
      </dgm:prSet>
      <dgm:spPr/>
    </dgm:pt>
    <dgm:pt modelId="{2A4B0C0B-7B91-4301-9D54-3BC3C2595567}" type="pres">
      <dgm:prSet presAssocID="{D0922EE6-863A-48FB-AA89-D1A7FF2DB321}" presName="dummy" presStyleCnt="0"/>
      <dgm:spPr/>
    </dgm:pt>
    <dgm:pt modelId="{D3ED3D85-6195-49D0-A67B-5A795CD1DE0D}" type="pres">
      <dgm:prSet presAssocID="{67AC8EC9-9374-4562-8CD8-146E6F10FCA7}" presName="sibTrans" presStyleLbl="sibTrans2D1" presStyleIdx="6" presStyleCnt="8"/>
      <dgm:spPr/>
    </dgm:pt>
    <dgm:pt modelId="{E61C9DF2-64B0-406C-B171-F3D781A4A467}" type="pres">
      <dgm:prSet presAssocID="{69367723-AB41-4EC9-8164-DF556B2CDCA9}" presName="node" presStyleLbl="node1" presStyleIdx="7" presStyleCnt="8">
        <dgm:presLayoutVars>
          <dgm:bulletEnabled val="1"/>
        </dgm:presLayoutVars>
      </dgm:prSet>
      <dgm:spPr/>
    </dgm:pt>
    <dgm:pt modelId="{A3451DB6-30D3-4990-B95F-E3913DBB6E7E}" type="pres">
      <dgm:prSet presAssocID="{69367723-AB41-4EC9-8164-DF556B2CDCA9}" presName="dummy" presStyleCnt="0"/>
      <dgm:spPr/>
    </dgm:pt>
    <dgm:pt modelId="{F219AB07-613B-418D-B9C7-F91102DC2512}" type="pres">
      <dgm:prSet presAssocID="{6C2B3117-0811-4B25-BFD2-CCEC98EFBD63}" presName="sibTrans" presStyleLbl="sibTrans2D1" presStyleIdx="7" presStyleCnt="8"/>
      <dgm:spPr/>
    </dgm:pt>
  </dgm:ptLst>
  <dgm:cxnLst>
    <dgm:cxn modelId="{4E3E1C13-A5A8-4C5D-BCB2-5797FF56039D}" type="presOf" srcId="{69367723-AB41-4EC9-8164-DF556B2CDCA9}" destId="{E61C9DF2-64B0-406C-B171-F3D781A4A467}" srcOrd="0" destOrd="0" presId="urn:microsoft.com/office/officeart/2005/8/layout/radial6"/>
    <dgm:cxn modelId="{B767D01B-202F-490F-BD61-A47C3A32686E}" srcId="{E9950EDC-3363-4146-8590-94F7819A861D}" destId="{B3FA2D27-9BFF-4283-8A52-6E5DC38D5E7B}" srcOrd="4" destOrd="0" parTransId="{A47DB134-8149-4441-9E18-6F7075651FD9}" sibTransId="{9ECA6C5F-D1A0-49A9-8E93-0CA72D6842AC}"/>
    <dgm:cxn modelId="{EE58BB29-4D06-44B8-B98B-6FA696ADE711}" type="presOf" srcId="{9ECA6C5F-D1A0-49A9-8E93-0CA72D6842AC}" destId="{8092CD8B-307A-4F56-8AE2-026F84E04BD3}" srcOrd="0" destOrd="0" presId="urn:microsoft.com/office/officeart/2005/8/layout/radial6"/>
    <dgm:cxn modelId="{0C8E682B-578D-40DF-83A0-694FD3EB0F58}" srcId="{E9950EDC-3363-4146-8590-94F7819A861D}" destId="{6963C835-1C90-4C42-8D15-79B8ACF338A0}" srcOrd="3" destOrd="0" parTransId="{F8E0E7E7-3569-4424-967F-073728528CAF}" sibTransId="{E2E15EB4-143E-41B2-A650-7FD08CBF8527}"/>
    <dgm:cxn modelId="{BE79C830-ED12-4342-92F8-FEFCEBBE35C3}" type="presOf" srcId="{37E1A8CA-2BA5-44C0-B8AA-DCC6B4ECB1B3}" destId="{CE951A9E-52D1-48F8-AF58-FE4BC28A6CCD}" srcOrd="0" destOrd="0" presId="urn:microsoft.com/office/officeart/2005/8/layout/radial6"/>
    <dgm:cxn modelId="{04247338-E24E-4162-B605-3EC79ED901F7}" type="presOf" srcId="{D0922EE6-863A-48FB-AA89-D1A7FF2DB321}" destId="{F558D52A-BA9C-472D-88A2-91C140683A2D}" srcOrd="0" destOrd="0" presId="urn:microsoft.com/office/officeart/2005/8/layout/radial6"/>
    <dgm:cxn modelId="{C1F8776C-4D01-4B72-9EB2-A18334F802E9}" type="presOf" srcId="{B3FA2D27-9BFF-4283-8A52-6E5DC38D5E7B}" destId="{F9333E96-7AB5-446E-B837-C250C90C25D2}" srcOrd="0" destOrd="0" presId="urn:microsoft.com/office/officeart/2005/8/layout/radial6"/>
    <dgm:cxn modelId="{FD62D052-A30D-4EC2-A80D-FC79EE4BB3B1}" srcId="{E9950EDC-3363-4146-8590-94F7819A861D}" destId="{0D55CD10-53C7-4C08-B0E8-4353079C57E7}" srcOrd="2" destOrd="0" parTransId="{3BF2D349-5103-44FD-8A01-3E80443B4559}" sibTransId="{1D7E9628-95A5-4E3F-8B67-FB01B416D2DF}"/>
    <dgm:cxn modelId="{35A27575-3960-4E46-97F0-426E95675685}" type="presOf" srcId="{8339C979-0549-43F4-8A3F-1F30B15B7D46}" destId="{5BC1D3FE-7CB9-4B55-91B6-BB6EE01BFAEC}" srcOrd="0" destOrd="0" presId="urn:microsoft.com/office/officeart/2005/8/layout/radial6"/>
    <dgm:cxn modelId="{05C79558-FC0F-4568-AFDD-C111040F64A7}" srcId="{E9950EDC-3363-4146-8590-94F7819A861D}" destId="{8339C979-0549-43F4-8A3F-1F30B15B7D46}" srcOrd="5" destOrd="0" parTransId="{D0C85922-37BA-4106-9C37-5F110ED2671B}" sibTransId="{1DB42019-361B-45F4-B141-B7150DC01DF1}"/>
    <dgm:cxn modelId="{32298183-FDB1-4AAF-B04C-4B0D9BB5393C}" srcId="{E9950EDC-3363-4146-8590-94F7819A861D}" destId="{3B593013-FABA-49C5-B96D-73EB6CD17B57}" srcOrd="1" destOrd="0" parTransId="{39F66A2E-DFB3-46E0-8754-BAB49E0D1F40}" sibTransId="{3EEC142C-FD5F-4B77-AE5E-AF1E4C2E7331}"/>
    <dgm:cxn modelId="{47984F96-2FAD-4F65-A7FD-5DC32225312C}" srcId="{E9950EDC-3363-4146-8590-94F7819A861D}" destId="{69367723-AB41-4EC9-8164-DF556B2CDCA9}" srcOrd="7" destOrd="0" parTransId="{9B0C5293-1B36-4E9E-9827-DD03C321D743}" sibTransId="{6C2B3117-0811-4B25-BFD2-CCEC98EFBD63}"/>
    <dgm:cxn modelId="{1AFC1997-6471-492B-8ECE-C849D964A7B8}" type="presOf" srcId="{3EEC142C-FD5F-4B77-AE5E-AF1E4C2E7331}" destId="{3F6CB79D-7A6C-47B9-B804-E3E15801DC7D}" srcOrd="0" destOrd="0" presId="urn:microsoft.com/office/officeart/2005/8/layout/radial6"/>
    <dgm:cxn modelId="{3AA1BA98-B922-4E7D-98FD-082986B385CB}" type="presOf" srcId="{E2E15EB4-143E-41B2-A650-7FD08CBF8527}" destId="{60822951-A930-4EC5-A1D1-5E36773BC3E5}" srcOrd="0" destOrd="0" presId="urn:microsoft.com/office/officeart/2005/8/layout/radial6"/>
    <dgm:cxn modelId="{58BBE698-EAD2-44B1-A8DC-F6832BD29F52}" srcId="{7D2AC6D0-2EB8-4D00-ACE7-39B73F183667}" destId="{E9950EDC-3363-4146-8590-94F7819A861D}" srcOrd="0" destOrd="0" parTransId="{8C3EF0C7-22C7-48D4-A578-26F194D687B6}" sibTransId="{73E724AA-3E1B-4224-9DB9-4A3561057925}"/>
    <dgm:cxn modelId="{0816509E-22BA-40F6-9184-CC253B2C0469}" type="presOf" srcId="{6C2B3117-0811-4B25-BFD2-CCEC98EFBD63}" destId="{F219AB07-613B-418D-B9C7-F91102DC2512}" srcOrd="0" destOrd="0" presId="urn:microsoft.com/office/officeart/2005/8/layout/radial6"/>
    <dgm:cxn modelId="{897E34A1-C696-473B-9360-E060C206852E}" type="presOf" srcId="{D5BB1C31-22FF-45EA-9278-BB6F0B44A3C9}" destId="{19E5912B-E1DE-4F7B-9084-75E7573FB680}" srcOrd="0" destOrd="0" presId="urn:microsoft.com/office/officeart/2005/8/layout/radial6"/>
    <dgm:cxn modelId="{57D01BAA-B238-4CC7-9E6D-91F1F1DC0BC9}" type="presOf" srcId="{E9950EDC-3363-4146-8590-94F7819A861D}" destId="{6528EA55-ABD9-46BC-B02B-D2CDB5736695}" srcOrd="0" destOrd="0" presId="urn:microsoft.com/office/officeart/2005/8/layout/radial6"/>
    <dgm:cxn modelId="{7412DEBB-8405-496C-B0FF-B0E548D1952A}" type="presOf" srcId="{67AC8EC9-9374-4562-8CD8-146E6F10FCA7}" destId="{D3ED3D85-6195-49D0-A67B-5A795CD1DE0D}" srcOrd="0" destOrd="0" presId="urn:microsoft.com/office/officeart/2005/8/layout/radial6"/>
    <dgm:cxn modelId="{1A8758BD-B357-4A2D-955F-AC2787687714}" type="presOf" srcId="{7D2AC6D0-2EB8-4D00-ACE7-39B73F183667}" destId="{FB56C446-7C1F-4E12-AB87-3E8EB154A653}" srcOrd="0" destOrd="0" presId="urn:microsoft.com/office/officeart/2005/8/layout/radial6"/>
    <dgm:cxn modelId="{A9B9E9BD-85D8-4210-8705-92411A10AFCB}" type="presOf" srcId="{6963C835-1C90-4C42-8D15-79B8ACF338A0}" destId="{054C69CB-EAB3-4AA7-AF62-1DADA2E6F98C}" srcOrd="0" destOrd="0" presId="urn:microsoft.com/office/officeart/2005/8/layout/radial6"/>
    <dgm:cxn modelId="{CB0C75C5-0BBB-4620-984F-464A2EE71CC6}" type="presOf" srcId="{0D55CD10-53C7-4C08-B0E8-4353079C57E7}" destId="{7F47354B-29F8-4906-AB73-04E30B31C407}" srcOrd="0" destOrd="0" presId="urn:microsoft.com/office/officeart/2005/8/layout/radial6"/>
    <dgm:cxn modelId="{A2E0E4C6-2647-41B2-A9EC-13E5D3B53C69}" srcId="{E9950EDC-3363-4146-8590-94F7819A861D}" destId="{D5BB1C31-22FF-45EA-9278-BB6F0B44A3C9}" srcOrd="0" destOrd="0" parTransId="{A84D70CD-3743-4214-94CA-E266B06B6FD1}" sibTransId="{37E1A8CA-2BA5-44C0-B8AA-DCC6B4ECB1B3}"/>
    <dgm:cxn modelId="{9C6E05CA-1490-4480-92F2-EE69784155FC}" srcId="{E9950EDC-3363-4146-8590-94F7819A861D}" destId="{D0922EE6-863A-48FB-AA89-D1A7FF2DB321}" srcOrd="6" destOrd="0" parTransId="{84DB382F-8518-4362-B8E0-1753F8BE99FD}" sibTransId="{67AC8EC9-9374-4562-8CD8-146E6F10FCA7}"/>
    <dgm:cxn modelId="{B86E02DD-7A93-4B7E-B17B-A125EDC20A76}" type="presOf" srcId="{3B593013-FABA-49C5-B96D-73EB6CD17B57}" destId="{605CE71D-3983-4DB8-AFBC-1E3C14ECF4CF}" srcOrd="0" destOrd="0" presId="urn:microsoft.com/office/officeart/2005/8/layout/radial6"/>
    <dgm:cxn modelId="{F9C141EA-2C58-48E7-9D62-6B4FBBE76C57}" type="presOf" srcId="{1DB42019-361B-45F4-B141-B7150DC01DF1}" destId="{648EA53D-F2BD-4266-9B46-564621C35536}" srcOrd="0" destOrd="0" presId="urn:microsoft.com/office/officeart/2005/8/layout/radial6"/>
    <dgm:cxn modelId="{CD372AF0-921A-4275-8BF3-421B5738BC9A}" type="presOf" srcId="{1D7E9628-95A5-4E3F-8B67-FB01B416D2DF}" destId="{7466FC25-7234-4FD1-9373-5B4DE2E01044}" srcOrd="0" destOrd="0" presId="urn:microsoft.com/office/officeart/2005/8/layout/radial6"/>
    <dgm:cxn modelId="{F3CA65C0-B240-49E6-942C-49074F42DE11}" type="presParOf" srcId="{FB56C446-7C1F-4E12-AB87-3E8EB154A653}" destId="{6528EA55-ABD9-46BC-B02B-D2CDB5736695}" srcOrd="0" destOrd="0" presId="urn:microsoft.com/office/officeart/2005/8/layout/radial6"/>
    <dgm:cxn modelId="{95452427-060E-46D5-AA5B-4FF414C9CB8B}" type="presParOf" srcId="{FB56C446-7C1F-4E12-AB87-3E8EB154A653}" destId="{19E5912B-E1DE-4F7B-9084-75E7573FB680}" srcOrd="1" destOrd="0" presId="urn:microsoft.com/office/officeart/2005/8/layout/radial6"/>
    <dgm:cxn modelId="{035AF8E2-652C-4149-A190-E2C7548D78A5}" type="presParOf" srcId="{FB56C446-7C1F-4E12-AB87-3E8EB154A653}" destId="{D70BB8C0-CA1F-4D97-8DD8-4F594F3289D7}" srcOrd="2" destOrd="0" presId="urn:microsoft.com/office/officeart/2005/8/layout/radial6"/>
    <dgm:cxn modelId="{4EDAE6AD-DF01-4544-9145-843A1563BBBF}" type="presParOf" srcId="{FB56C446-7C1F-4E12-AB87-3E8EB154A653}" destId="{CE951A9E-52D1-48F8-AF58-FE4BC28A6CCD}" srcOrd="3" destOrd="0" presId="urn:microsoft.com/office/officeart/2005/8/layout/radial6"/>
    <dgm:cxn modelId="{6FDC47BA-0719-4ED0-8FC8-0910926A56C9}" type="presParOf" srcId="{FB56C446-7C1F-4E12-AB87-3E8EB154A653}" destId="{605CE71D-3983-4DB8-AFBC-1E3C14ECF4CF}" srcOrd="4" destOrd="0" presId="urn:microsoft.com/office/officeart/2005/8/layout/radial6"/>
    <dgm:cxn modelId="{6762ACEA-1C9B-4E2B-9F1D-7835C29B7EFB}" type="presParOf" srcId="{FB56C446-7C1F-4E12-AB87-3E8EB154A653}" destId="{72F47394-AD65-4904-98E7-27EC028A9585}" srcOrd="5" destOrd="0" presId="urn:microsoft.com/office/officeart/2005/8/layout/radial6"/>
    <dgm:cxn modelId="{A7F26D3F-A29D-4704-89BB-CD63E663BB6E}" type="presParOf" srcId="{FB56C446-7C1F-4E12-AB87-3E8EB154A653}" destId="{3F6CB79D-7A6C-47B9-B804-E3E15801DC7D}" srcOrd="6" destOrd="0" presId="urn:microsoft.com/office/officeart/2005/8/layout/radial6"/>
    <dgm:cxn modelId="{01D6A786-CF68-4B3B-AA24-B9EF6865F2F7}" type="presParOf" srcId="{FB56C446-7C1F-4E12-AB87-3E8EB154A653}" destId="{7F47354B-29F8-4906-AB73-04E30B31C407}" srcOrd="7" destOrd="0" presId="urn:microsoft.com/office/officeart/2005/8/layout/radial6"/>
    <dgm:cxn modelId="{E4B4262A-436F-49C7-BBDA-3325A1FBE4F4}" type="presParOf" srcId="{FB56C446-7C1F-4E12-AB87-3E8EB154A653}" destId="{6B6FA22A-311F-4E3E-988F-4F1B40BAE1E8}" srcOrd="8" destOrd="0" presId="urn:microsoft.com/office/officeart/2005/8/layout/radial6"/>
    <dgm:cxn modelId="{2ED5C3D9-4C44-4267-BDBA-5C6B7BFC96D8}" type="presParOf" srcId="{FB56C446-7C1F-4E12-AB87-3E8EB154A653}" destId="{7466FC25-7234-4FD1-9373-5B4DE2E01044}" srcOrd="9" destOrd="0" presId="urn:microsoft.com/office/officeart/2005/8/layout/radial6"/>
    <dgm:cxn modelId="{329FA68D-1D84-49E5-8994-A8E6FDAC964B}" type="presParOf" srcId="{FB56C446-7C1F-4E12-AB87-3E8EB154A653}" destId="{054C69CB-EAB3-4AA7-AF62-1DADA2E6F98C}" srcOrd="10" destOrd="0" presId="urn:microsoft.com/office/officeart/2005/8/layout/radial6"/>
    <dgm:cxn modelId="{36B8AE4C-CA77-413C-AD32-3F65E8CB0C2D}" type="presParOf" srcId="{FB56C446-7C1F-4E12-AB87-3E8EB154A653}" destId="{6B13E741-CBE7-43C6-9345-3B48A19A8349}" srcOrd="11" destOrd="0" presId="urn:microsoft.com/office/officeart/2005/8/layout/radial6"/>
    <dgm:cxn modelId="{027DC685-DF60-4610-9B3E-EE6721C80A55}" type="presParOf" srcId="{FB56C446-7C1F-4E12-AB87-3E8EB154A653}" destId="{60822951-A930-4EC5-A1D1-5E36773BC3E5}" srcOrd="12" destOrd="0" presId="urn:microsoft.com/office/officeart/2005/8/layout/radial6"/>
    <dgm:cxn modelId="{F7FBEC93-C849-4F54-AB43-78643C43BB10}" type="presParOf" srcId="{FB56C446-7C1F-4E12-AB87-3E8EB154A653}" destId="{F9333E96-7AB5-446E-B837-C250C90C25D2}" srcOrd="13" destOrd="0" presId="urn:microsoft.com/office/officeart/2005/8/layout/radial6"/>
    <dgm:cxn modelId="{2B30AEA2-58B1-4F67-9917-79A1C6CB498F}" type="presParOf" srcId="{FB56C446-7C1F-4E12-AB87-3E8EB154A653}" destId="{454BE67E-9DAA-49F7-BD33-309A4A13D12D}" srcOrd="14" destOrd="0" presId="urn:microsoft.com/office/officeart/2005/8/layout/radial6"/>
    <dgm:cxn modelId="{E6C4F01B-EE41-4BDF-B708-37442D0A6455}" type="presParOf" srcId="{FB56C446-7C1F-4E12-AB87-3E8EB154A653}" destId="{8092CD8B-307A-4F56-8AE2-026F84E04BD3}" srcOrd="15" destOrd="0" presId="urn:microsoft.com/office/officeart/2005/8/layout/radial6"/>
    <dgm:cxn modelId="{241120FC-5215-4C4E-AB56-AE2B133AB848}" type="presParOf" srcId="{FB56C446-7C1F-4E12-AB87-3E8EB154A653}" destId="{5BC1D3FE-7CB9-4B55-91B6-BB6EE01BFAEC}" srcOrd="16" destOrd="0" presId="urn:microsoft.com/office/officeart/2005/8/layout/radial6"/>
    <dgm:cxn modelId="{CFC92945-F971-497E-B196-24599AE5AF17}" type="presParOf" srcId="{FB56C446-7C1F-4E12-AB87-3E8EB154A653}" destId="{39543EC6-7039-479B-8D46-4B9A24B1D4C4}" srcOrd="17" destOrd="0" presId="urn:microsoft.com/office/officeart/2005/8/layout/radial6"/>
    <dgm:cxn modelId="{94342B4B-0FEE-4C99-9634-C81FEF990C4B}" type="presParOf" srcId="{FB56C446-7C1F-4E12-AB87-3E8EB154A653}" destId="{648EA53D-F2BD-4266-9B46-564621C35536}" srcOrd="18" destOrd="0" presId="urn:microsoft.com/office/officeart/2005/8/layout/radial6"/>
    <dgm:cxn modelId="{F3A95534-5C3D-4A78-9D88-FA6B16C7B69E}" type="presParOf" srcId="{FB56C446-7C1F-4E12-AB87-3E8EB154A653}" destId="{F558D52A-BA9C-472D-88A2-91C140683A2D}" srcOrd="19" destOrd="0" presId="urn:microsoft.com/office/officeart/2005/8/layout/radial6"/>
    <dgm:cxn modelId="{B80A787A-0C8D-4798-921B-2189DEBF87E1}" type="presParOf" srcId="{FB56C446-7C1F-4E12-AB87-3E8EB154A653}" destId="{2A4B0C0B-7B91-4301-9D54-3BC3C2595567}" srcOrd="20" destOrd="0" presId="urn:microsoft.com/office/officeart/2005/8/layout/radial6"/>
    <dgm:cxn modelId="{632393FF-50F7-4D04-9188-523B72D20D71}" type="presParOf" srcId="{FB56C446-7C1F-4E12-AB87-3E8EB154A653}" destId="{D3ED3D85-6195-49D0-A67B-5A795CD1DE0D}" srcOrd="21" destOrd="0" presId="urn:microsoft.com/office/officeart/2005/8/layout/radial6"/>
    <dgm:cxn modelId="{42E0FF70-081C-4232-870B-469FBFE9BA28}" type="presParOf" srcId="{FB56C446-7C1F-4E12-AB87-3E8EB154A653}" destId="{E61C9DF2-64B0-406C-B171-F3D781A4A467}" srcOrd="22" destOrd="0" presId="urn:microsoft.com/office/officeart/2005/8/layout/radial6"/>
    <dgm:cxn modelId="{9EB9F98B-B63C-4CF4-AFF2-8CA60EADDE8B}" type="presParOf" srcId="{FB56C446-7C1F-4E12-AB87-3E8EB154A653}" destId="{A3451DB6-30D3-4990-B95F-E3913DBB6E7E}" srcOrd="23" destOrd="0" presId="urn:microsoft.com/office/officeart/2005/8/layout/radial6"/>
    <dgm:cxn modelId="{A134583F-B58E-4EBF-A90C-A060E02D2E3A}" type="presParOf" srcId="{FB56C446-7C1F-4E12-AB87-3E8EB154A653}" destId="{F219AB07-613B-418D-B9C7-F91102DC251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9AB07-613B-418D-B9C7-F91102DC2512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13500000"/>
            <a:gd name="adj2" fmla="val 16200000"/>
            <a:gd name="adj3" fmla="val 34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D3D85-6195-49D0-A67B-5A795CD1DE0D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10800000"/>
            <a:gd name="adj2" fmla="val 13500000"/>
            <a:gd name="adj3" fmla="val 342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EA53D-F2BD-4266-9B46-564621C35536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8100000"/>
            <a:gd name="adj2" fmla="val 10800000"/>
            <a:gd name="adj3" fmla="val 34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2CD8B-307A-4F56-8AE2-026F84E04BD3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5400000"/>
            <a:gd name="adj2" fmla="val 8100000"/>
            <a:gd name="adj3" fmla="val 342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22951-A930-4EC5-A1D1-5E36773BC3E5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2700000"/>
            <a:gd name="adj2" fmla="val 5400000"/>
            <a:gd name="adj3" fmla="val 342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66FC25-7234-4FD1-9373-5B4DE2E01044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0"/>
            <a:gd name="adj2" fmla="val 2700000"/>
            <a:gd name="adj3" fmla="val 34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CB79D-7A6C-47B9-B804-E3E15801DC7D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18900000"/>
            <a:gd name="adj2" fmla="val 0"/>
            <a:gd name="adj3" fmla="val 342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51A9E-52D1-48F8-AF58-FE4BC28A6CCD}">
      <dsp:nvSpPr>
        <dsp:cNvPr id="0" name=""/>
        <dsp:cNvSpPr/>
      </dsp:nvSpPr>
      <dsp:spPr>
        <a:xfrm>
          <a:off x="938906" y="398004"/>
          <a:ext cx="3581739" cy="3581739"/>
        </a:xfrm>
        <a:prstGeom prst="blockArc">
          <a:avLst>
            <a:gd name="adj1" fmla="val 16200000"/>
            <a:gd name="adj2" fmla="val 18900000"/>
            <a:gd name="adj3" fmla="val 34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8EA55-ABD9-46BC-B02B-D2CDB5736695}">
      <dsp:nvSpPr>
        <dsp:cNvPr id="0" name=""/>
        <dsp:cNvSpPr/>
      </dsp:nvSpPr>
      <dsp:spPr>
        <a:xfrm>
          <a:off x="2121307" y="1580406"/>
          <a:ext cx="1216936" cy="12169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SharePoint Governance</a:t>
          </a:r>
        </a:p>
      </dsp:txBody>
      <dsp:txXfrm>
        <a:off x="2299523" y="1758622"/>
        <a:ext cx="860504" cy="860504"/>
      </dsp:txXfrm>
    </dsp:sp>
    <dsp:sp modelId="{19E5912B-E1DE-4F7B-9084-75E7573FB680}">
      <dsp:nvSpPr>
        <dsp:cNvPr id="0" name=""/>
        <dsp:cNvSpPr/>
      </dsp:nvSpPr>
      <dsp:spPr>
        <a:xfrm>
          <a:off x="2303848" y="2743"/>
          <a:ext cx="851855" cy="851855"/>
        </a:xfrm>
        <a:prstGeom prst="ellipse">
          <a:avLst/>
        </a:prstGeom>
        <a:gradFill rotWithShape="0">
          <a:gsLst>
            <a:gs pos="0">
              <a:srgbClr val="FF0000"/>
            </a:gs>
            <a:gs pos="84000">
              <a:srgbClr val="C0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Information Architecture</a:t>
          </a:r>
        </a:p>
      </dsp:txBody>
      <dsp:txXfrm>
        <a:off x="2428599" y="127494"/>
        <a:ext cx="602353" cy="602353"/>
      </dsp:txXfrm>
    </dsp:sp>
    <dsp:sp modelId="{605CE71D-3983-4DB8-AFBC-1E3C14ECF4CF}">
      <dsp:nvSpPr>
        <dsp:cNvPr id="0" name=""/>
        <dsp:cNvSpPr/>
      </dsp:nvSpPr>
      <dsp:spPr>
        <a:xfrm>
          <a:off x="3548499" y="518295"/>
          <a:ext cx="851855" cy="8518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Operational Management</a:t>
          </a:r>
        </a:p>
      </dsp:txBody>
      <dsp:txXfrm>
        <a:off x="3673250" y="643046"/>
        <a:ext cx="602353" cy="602353"/>
      </dsp:txXfrm>
    </dsp:sp>
    <dsp:sp modelId="{7F47354B-29F8-4906-AB73-04E30B31C407}">
      <dsp:nvSpPr>
        <dsp:cNvPr id="0" name=""/>
        <dsp:cNvSpPr/>
      </dsp:nvSpPr>
      <dsp:spPr>
        <a:xfrm>
          <a:off x="4064051" y="1762946"/>
          <a:ext cx="851855" cy="8518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Development &amp; Configuration</a:t>
          </a:r>
        </a:p>
      </dsp:txBody>
      <dsp:txXfrm>
        <a:off x="4188802" y="1887697"/>
        <a:ext cx="602353" cy="602353"/>
      </dsp:txXfrm>
    </dsp:sp>
    <dsp:sp modelId="{054C69CB-EAB3-4AA7-AF62-1DADA2E6F98C}">
      <dsp:nvSpPr>
        <dsp:cNvPr id="0" name=""/>
        <dsp:cNvSpPr/>
      </dsp:nvSpPr>
      <dsp:spPr>
        <a:xfrm>
          <a:off x="3548499" y="3007598"/>
          <a:ext cx="851855" cy="8518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Infrastructure</a:t>
          </a:r>
        </a:p>
      </dsp:txBody>
      <dsp:txXfrm>
        <a:off x="3673250" y="3132349"/>
        <a:ext cx="602353" cy="602353"/>
      </dsp:txXfrm>
    </dsp:sp>
    <dsp:sp modelId="{F9333E96-7AB5-446E-B837-C250C90C25D2}">
      <dsp:nvSpPr>
        <dsp:cNvPr id="0" name=""/>
        <dsp:cNvSpPr/>
      </dsp:nvSpPr>
      <dsp:spPr>
        <a:xfrm>
          <a:off x="2303848" y="3523149"/>
          <a:ext cx="851855" cy="851855"/>
        </a:xfrm>
        <a:prstGeom prst="ellipse">
          <a:avLst/>
        </a:prstGeom>
        <a:gradFill rotWithShape="0">
          <a:gsLst>
            <a:gs pos="0">
              <a:schemeClr val="accent6"/>
            </a:gs>
            <a:gs pos="84000">
              <a:schemeClr val="accent6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Testing &amp; Provisioning</a:t>
          </a:r>
        </a:p>
      </dsp:txBody>
      <dsp:txXfrm>
        <a:off x="2428599" y="3647900"/>
        <a:ext cx="602353" cy="602353"/>
      </dsp:txXfrm>
    </dsp:sp>
    <dsp:sp modelId="{5BC1D3FE-7CB9-4B55-91B6-BB6EE01BFAEC}">
      <dsp:nvSpPr>
        <dsp:cNvPr id="0" name=""/>
        <dsp:cNvSpPr/>
      </dsp:nvSpPr>
      <dsp:spPr>
        <a:xfrm>
          <a:off x="1059196" y="3007598"/>
          <a:ext cx="851855" cy="851855"/>
        </a:xfrm>
        <a:prstGeom prst="ellipse">
          <a:avLst/>
        </a:prstGeom>
        <a:gradFill rotWithShape="0">
          <a:gsLst>
            <a:gs pos="0">
              <a:srgbClr val="E63232"/>
            </a:gs>
            <a:gs pos="84000">
              <a:srgbClr val="9D090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Education &amp; Training</a:t>
          </a:r>
        </a:p>
      </dsp:txBody>
      <dsp:txXfrm>
        <a:off x="1183947" y="3132349"/>
        <a:ext cx="602353" cy="602353"/>
      </dsp:txXfrm>
    </dsp:sp>
    <dsp:sp modelId="{F558D52A-BA9C-472D-88A2-91C140683A2D}">
      <dsp:nvSpPr>
        <dsp:cNvPr id="0" name=""/>
        <dsp:cNvSpPr/>
      </dsp:nvSpPr>
      <dsp:spPr>
        <a:xfrm>
          <a:off x="543645" y="1762946"/>
          <a:ext cx="851855" cy="851855"/>
        </a:xfrm>
        <a:prstGeom prst="ellipse">
          <a:avLst/>
        </a:prstGeom>
        <a:gradFill rotWithShape="0">
          <a:gsLst>
            <a:gs pos="0">
              <a:schemeClr val="accent3"/>
            </a:gs>
            <a:gs pos="84000">
              <a:schemeClr val="accent3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Taxonomy &amp; Navigation</a:t>
          </a:r>
        </a:p>
      </dsp:txBody>
      <dsp:txXfrm>
        <a:off x="668396" y="1887697"/>
        <a:ext cx="602353" cy="602353"/>
      </dsp:txXfrm>
    </dsp:sp>
    <dsp:sp modelId="{E61C9DF2-64B0-406C-B171-F3D781A4A467}">
      <dsp:nvSpPr>
        <dsp:cNvPr id="0" name=""/>
        <dsp:cNvSpPr/>
      </dsp:nvSpPr>
      <dsp:spPr>
        <a:xfrm>
          <a:off x="1059196" y="518295"/>
          <a:ext cx="851855" cy="851855"/>
        </a:xfrm>
        <a:prstGeom prst="ellipse">
          <a:avLst/>
        </a:prstGeom>
        <a:gradFill rotWithShape="0">
          <a:gsLst>
            <a:gs pos="0">
              <a:srgbClr val="D81AFE"/>
            </a:gs>
            <a:gs pos="84000">
              <a:srgbClr val="5A278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Enterprise Search</a:t>
          </a:r>
        </a:p>
      </dsp:txBody>
      <dsp:txXfrm>
        <a:off x="1183947" y="643046"/>
        <a:ext cx="602353" cy="602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EE2F-2D66-4955-AC19-14FE11AA3AB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9130E-7A9D-450F-9BC0-6660A03F6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Principal SharePoint Architect for BlueChip Consulting Group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http://www.bluechip-llc.com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MVP for 9 years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Microsoft Certified Master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Author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Developer’s Guide to WSS 3.0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MOSS 2007 Best Practices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MCTS: WSS 3.0 Configuration Study Guide (70-631)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SharePoint 2010 Development for Office 365 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Contact Information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Email: Paul.Stork@bluechip-llc.com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Blog: http://dontPaPanic.com/blog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Twitter: @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PStork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F194-E1E0-46C4-B0DA-7729D5CEB9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6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A8ED0-A7BE-433A-B754-CC5C67F43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8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433" y="1381299"/>
            <a:ext cx="1095063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433" y="2923008"/>
            <a:ext cx="1095063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5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0"/>
            <a:ext cx="10720917" cy="47244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73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1" y="4191000"/>
            <a:ext cx="11214100" cy="1665071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8951" y="1463038"/>
            <a:ext cx="11214100" cy="1665071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4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 rot="20820000">
            <a:off x="1168741" y="3407380"/>
            <a:ext cx="5120640" cy="443198"/>
          </a:xfr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Rectangle 17510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invGray">
          <a:xfrm>
            <a:off x="7442200" y="4259219"/>
            <a:ext cx="4114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6404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100505" y="50257"/>
            <a:ext cx="644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F701-51E0-4603-A320-C3595F47A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66" y="2698722"/>
            <a:ext cx="10950633" cy="68562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468" y="3384349"/>
            <a:ext cx="10950633" cy="461665"/>
          </a:xfrm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6684" y="686053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578987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638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0" y="1447799"/>
            <a:ext cx="11176000" cy="228267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8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799"/>
            <a:ext cx="11176000" cy="50292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7419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799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799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9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94049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272656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94049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2656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6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1416"/>
            <a:ext cx="11176000" cy="66479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>
              <a:defRPr b="1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1"/>
            <a:ext cx="2087451" cy="31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001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682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&amp;ehk=TjU6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&amp;ehk=Etp12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&amp;ehk=Kz87eOrv97Zc0grQYY99jw&amp;r=0&amp;pid=OfficeInsert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&amp;ehk=B0JWb1NkLqj485FOHZHx7w&amp;r=0&amp;pid=OfficeInsert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63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800"/>
            <a:ext cx="1117600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999" y="6519677"/>
            <a:ext cx="46297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1642"/>
                </a:solidFill>
                <a:latin typeface="Computerfont" pitchFamily="2" charset="0"/>
              </a:rPr>
              <a:t>Don’t </a:t>
            </a:r>
            <a:r>
              <a:rPr lang="en-US" sz="2400" dirty="0" err="1">
                <a:solidFill>
                  <a:srgbClr val="001642"/>
                </a:solidFill>
                <a:latin typeface="Computerfont" pitchFamily="2" charset="0"/>
              </a:rPr>
              <a:t>Pa..Panic</a:t>
            </a:r>
            <a:r>
              <a:rPr lang="en-US" sz="2400" dirty="0">
                <a:solidFill>
                  <a:srgbClr val="001642"/>
                </a:solidFill>
                <a:latin typeface="Computerfont" pitchFamily="2" charset="0"/>
              </a:rPr>
              <a:t> Consulting</a:t>
            </a:r>
          </a:p>
        </p:txBody>
      </p:sp>
      <p:pic>
        <p:nvPicPr>
          <p:cNvPr id="5" name="Picture 4">
            <a:extLst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40325" y="5824475"/>
            <a:ext cx="887350" cy="9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717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1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share-gate.com/blog/building-a-good-information-architecture-in-sharepoint" TargetMode="External"/><Relationship Id="rId2" Type="http://schemas.openxmlformats.org/officeDocument/2006/relationships/hyperlink" Target="https://technet.microsoft.com/en-us/library/ff598584.asp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cmconnection.com/doc/determining-your-sharepoint-architecture-0001" TargetMode="External"/><Relationship Id="rId4" Type="http://schemas.openxmlformats.org/officeDocument/2006/relationships/hyperlink" Target="https://technet.microsoft.com/en-us/library/cc263345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Paul.Stork@dontpapanic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7381-32CA-4CEF-A072-53827FC0E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78" y="2580370"/>
            <a:ext cx="11871298" cy="1523495"/>
          </a:xfrm>
        </p:spPr>
        <p:txBody>
          <a:bodyPr/>
          <a:lstStyle/>
          <a:p>
            <a:r>
              <a:rPr lang="en-US" sz="6000" dirty="0"/>
              <a:t>BV 204 - Implementing SharePoint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85652-E65D-47E2-B704-860231F2E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90" y="4786313"/>
            <a:ext cx="10950633" cy="461665"/>
          </a:xfrm>
        </p:spPr>
        <p:txBody>
          <a:bodyPr/>
          <a:lstStyle/>
          <a:p>
            <a:r>
              <a:rPr lang="en-US" sz="4000" dirty="0"/>
              <a:t>Failure to Plan is Planning to Fail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891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71174" y="2070429"/>
            <a:ext cx="6012825" cy="4406571"/>
          </a:xfrm>
        </p:spPr>
        <p:txBody>
          <a:bodyPr>
            <a:normAutofit/>
          </a:bodyPr>
          <a:lstStyle/>
          <a:p>
            <a:r>
              <a:rPr lang="en-US" dirty="0"/>
              <a:t>Taxonomy</a:t>
            </a:r>
          </a:p>
          <a:p>
            <a:pPr lvl="1"/>
            <a:r>
              <a:rPr lang="en-US" dirty="0"/>
              <a:t>Site Hierarchy, templates, global navigation</a:t>
            </a:r>
          </a:p>
          <a:p>
            <a:pPr lvl="1"/>
            <a:r>
              <a:rPr lang="en-US" dirty="0"/>
              <a:t>Managed Metadata for tagging</a:t>
            </a:r>
          </a:p>
          <a:p>
            <a:r>
              <a:rPr lang="en-US" dirty="0"/>
              <a:t>Folksonomy</a:t>
            </a:r>
          </a:p>
          <a:p>
            <a:pPr lvl="1"/>
            <a:r>
              <a:rPr lang="en-US" dirty="0"/>
              <a:t>Social tagging, Enterprise keywords</a:t>
            </a:r>
          </a:p>
          <a:p>
            <a:pPr lvl="1"/>
            <a:r>
              <a:rPr lang="en-US" dirty="0" err="1"/>
              <a:t>Communitity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6812" y="1406652"/>
            <a:ext cx="11298376" cy="771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Goal: Plan how content will be organized to make it easy to find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8" y="2074984"/>
            <a:ext cx="5775922" cy="44667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039287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and Physical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0916" y="1447799"/>
            <a:ext cx="9803084" cy="502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Maximize Performance while Minimizing Costs</a:t>
            </a:r>
          </a:p>
          <a:p>
            <a:r>
              <a:rPr lang="en-US" dirty="0"/>
              <a:t>Don’t just throw hardware at the problem</a:t>
            </a:r>
          </a:p>
          <a:p>
            <a:r>
              <a:rPr lang="en-US" dirty="0"/>
              <a:t>Locate services in appropriate places</a:t>
            </a:r>
          </a:p>
          <a:p>
            <a:r>
              <a:rPr lang="en-US" dirty="0"/>
              <a:t>How heavily will search be used?  How big a Corpus?</a:t>
            </a:r>
          </a:p>
          <a:p>
            <a:r>
              <a:rPr lang="en-US" dirty="0"/>
              <a:t>Hierarchy should be defined to avoid duplication, but provide easy access and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1" y="1673488"/>
            <a:ext cx="1573094" cy="41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263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Availability/Disaster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Be able to depend on SharePoint as a Business Critical Application </a:t>
            </a:r>
          </a:p>
          <a:p>
            <a:r>
              <a:rPr lang="en-US" dirty="0"/>
              <a:t>Understand the difference between</a:t>
            </a:r>
          </a:p>
          <a:p>
            <a:pPr lvl="1"/>
            <a:r>
              <a:rPr lang="en-US" dirty="0"/>
              <a:t>Recovery point objective (RPO) </a:t>
            </a:r>
          </a:p>
          <a:p>
            <a:pPr lvl="1"/>
            <a:r>
              <a:rPr lang="en-US" dirty="0"/>
              <a:t>Recovery time objective (RTO)</a:t>
            </a:r>
          </a:p>
          <a:p>
            <a:r>
              <a:rPr lang="en-US" dirty="0"/>
              <a:t>What are SharePoint’s SLAs?</a:t>
            </a:r>
          </a:p>
          <a:p>
            <a:pPr lvl="1"/>
            <a:r>
              <a:rPr lang="en-US" dirty="0"/>
              <a:t>How much downtime can we tolerate?</a:t>
            </a:r>
          </a:p>
          <a:p>
            <a:pPr lvl="1"/>
            <a:r>
              <a:rPr lang="en-US" dirty="0"/>
              <a:t>How much data can we afford to lose?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661" y="2180497"/>
            <a:ext cx="33528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90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447799"/>
            <a:ext cx="7636319" cy="5029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Goal: Plan adequate staffing levels to support SharePoint</a:t>
            </a:r>
          </a:p>
          <a:p>
            <a:r>
              <a:rPr lang="en-US" dirty="0"/>
              <a:t>Self-Service systems reduce staffing needs</a:t>
            </a:r>
          </a:p>
          <a:p>
            <a:r>
              <a:rPr lang="en-US" dirty="0"/>
              <a:t>Decisions in other areas may affect staffing</a:t>
            </a:r>
          </a:p>
          <a:p>
            <a:pPr lvl="1"/>
            <a:r>
              <a:rPr lang="en-US" dirty="0"/>
              <a:t>Centralized Security – Higher</a:t>
            </a:r>
          </a:p>
          <a:p>
            <a:pPr lvl="1"/>
            <a:r>
              <a:rPr lang="en-US" dirty="0"/>
              <a:t>Information Architecture – Maintenance/Enhancement over time</a:t>
            </a:r>
          </a:p>
          <a:p>
            <a:pPr lvl="1"/>
            <a:r>
              <a:rPr lang="en-US" dirty="0"/>
              <a:t>Patching Levels – All CUs or just Service Packs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349"/>
          <a:stretch/>
        </p:blipFill>
        <p:spPr>
          <a:xfrm>
            <a:off x="8179743" y="1447799"/>
            <a:ext cx="4012257" cy="352044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7361890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Training/Communications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447799"/>
            <a:ext cx="7503660" cy="5029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Goal: Increase User Adoption</a:t>
            </a:r>
          </a:p>
          <a:p>
            <a:r>
              <a:rPr lang="en-US" dirty="0"/>
              <a:t>SharePoint is NOT intuitive</a:t>
            </a:r>
          </a:p>
          <a:p>
            <a:r>
              <a:rPr lang="en-US" dirty="0"/>
              <a:t>Develop/leverage local champions</a:t>
            </a:r>
          </a:p>
          <a:p>
            <a:r>
              <a:rPr lang="en-US" dirty="0"/>
              <a:t>Communicate to employees why SharePoint will…</a:t>
            </a:r>
          </a:p>
          <a:p>
            <a:pPr lvl="1"/>
            <a:r>
              <a:rPr lang="en-US" dirty="0"/>
              <a:t>Make your company more competitive</a:t>
            </a:r>
          </a:p>
          <a:p>
            <a:pPr lvl="1"/>
            <a:r>
              <a:rPr lang="en-US" dirty="0"/>
              <a:t>Make their work more productive and easier</a:t>
            </a:r>
          </a:p>
          <a:p>
            <a:r>
              <a:rPr lang="en-US" dirty="0"/>
              <a:t>Don’t Stop Communicating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75" y="1447799"/>
            <a:ext cx="3857625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95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Governance planning in SharePoint 2013</a:t>
            </a:r>
            <a:br>
              <a:rPr lang="en-US" sz="3100" dirty="0"/>
            </a:br>
            <a:r>
              <a:rPr lang="en-US" sz="2200" dirty="0">
                <a:hlinkClick r:id="rId2"/>
              </a:rPr>
              <a:t>https://technet.microsoft.com/en-us/library/ff598584.aspx 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6 Tips For Building a Great SharePoint Information Architecture</a:t>
            </a:r>
            <a:br>
              <a:rPr lang="en-US" sz="3100" dirty="0"/>
            </a:br>
            <a:r>
              <a:rPr lang="en-US" sz="2200" dirty="0">
                <a:hlinkClick r:id="rId3"/>
              </a:rPr>
              <a:t>http://en.share-gate.com/blog/building-a-good-information-architecture-in-sharepoint</a:t>
            </a:r>
            <a:r>
              <a:rPr lang="en-US" sz="2200" dirty="0"/>
              <a:t>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Create a communication plan for the upgrade to SharePoint 2013</a:t>
            </a:r>
            <a:br>
              <a:rPr lang="en-US" sz="2400" b="1" dirty="0"/>
            </a:br>
            <a:r>
              <a:rPr lang="en-US" sz="2000" dirty="0">
                <a:hlinkClick r:id="rId4"/>
              </a:rPr>
              <a:t>https://technet.microsoft.com/en-us/library/cc263345.aspx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Determining Your SharePoint Architecture: Centralized Or Decentralized?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http://www.ecmconnection.com/doc/determining-your-sharepoint-architecture-0001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614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1987"/>
          <p:cNvSpPr>
            <a:spLocks noGrp="1" noChangeArrowheads="1"/>
          </p:cNvSpPr>
          <p:nvPr>
            <p:ph type="title"/>
          </p:nvPr>
        </p:nvSpPr>
        <p:spPr>
          <a:xfrm>
            <a:off x="1705617" y="649082"/>
            <a:ext cx="8575461" cy="151610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8800" b="1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4221889" y="2483941"/>
            <a:ext cx="6867175" cy="3848940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88900"/>
          </a:effectLst>
        </p:spPr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Information</a:t>
            </a:r>
          </a:p>
          <a:p>
            <a:pPr lvl="1">
              <a:spcBef>
                <a:spcPts val="2400"/>
              </a:spcBef>
              <a:spcAft>
                <a:spcPts val="600"/>
              </a:spcAft>
              <a:tabLst>
                <a:tab pos="6635750" algn="r"/>
              </a:tabLst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2600" b="1" dirty="0">
                <a:solidFill>
                  <a:srgbClr val="002060"/>
                </a:solidFill>
              </a:rPr>
              <a:t>Email: </a:t>
            </a:r>
            <a:r>
              <a:rPr lang="en-US" sz="2600" b="1" dirty="0">
                <a:solidFill>
                  <a:srgbClr val="002060"/>
                </a:solidFill>
                <a:hlinkClick r:id="rId2"/>
              </a:rPr>
              <a:t>Paul.Stork@dontpapanic.com</a:t>
            </a:r>
            <a:r>
              <a:rPr lang="en-US" sz="2600" b="1" dirty="0">
                <a:solidFill>
                  <a:srgbClr val="002060"/>
                </a:solidFill>
              </a:rPr>
              <a:t>    </a:t>
            </a:r>
          </a:p>
          <a:p>
            <a:pPr lvl="1">
              <a:spcAft>
                <a:spcPts val="600"/>
              </a:spcAft>
              <a:tabLst>
                <a:tab pos="6635750" algn="r"/>
              </a:tabLst>
            </a:pPr>
            <a:r>
              <a:rPr lang="en-US" sz="2600" b="1" dirty="0">
                <a:solidFill>
                  <a:srgbClr val="002060"/>
                </a:solidFill>
              </a:rPr>
              <a:t>	Blog: http://dontPaPanic.com/blog</a:t>
            </a:r>
          </a:p>
          <a:p>
            <a:pPr lvl="1">
              <a:spcAft>
                <a:spcPts val="600"/>
              </a:spcAft>
              <a:tabLst>
                <a:tab pos="6635750" algn="r"/>
              </a:tabLst>
            </a:pPr>
            <a:r>
              <a:rPr lang="en-US" sz="2600" b="1" dirty="0">
                <a:solidFill>
                  <a:srgbClr val="002060"/>
                </a:solidFill>
              </a:rPr>
              <a:t>	Twitter: @</a:t>
            </a:r>
            <a:r>
              <a:rPr lang="en-US" sz="2600" b="1" dirty="0" err="1">
                <a:solidFill>
                  <a:srgbClr val="002060"/>
                </a:solidFill>
              </a:rPr>
              <a:t>PStork</a:t>
            </a:r>
            <a:endParaRPr lang="en-US" sz="2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72986-8CD1-484A-B1AD-9A5EA135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6" y="2925245"/>
            <a:ext cx="3211428" cy="321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310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647" y="1371599"/>
            <a:ext cx="2286000" cy="2286000"/>
          </a:xfrm>
          <a:prstGeom prst="rect">
            <a:avLst/>
          </a:prstGeom>
          <a:solidFill>
            <a:srgbClr val="E42B06"/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Owner/Principal Architect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Pa..Panic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Consulting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5647" y="3859714"/>
            <a:ext cx="2286000" cy="2286000"/>
          </a:xfrm>
          <a:prstGeom prst="rect">
            <a:avLst/>
          </a:prstGeom>
          <a:solidFill>
            <a:srgbClr val="0099FF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Community Contributor</a:t>
            </a:r>
          </a:p>
          <a:p>
            <a:pPr algn="ctr"/>
            <a:endParaRPr lang="en-US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Technet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MSDN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Yammer Groups</a:t>
            </a:r>
          </a:p>
          <a:p>
            <a:pPr algn="ctr"/>
            <a:endParaRPr lang="en-US" sz="8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4887" y="3859714"/>
            <a:ext cx="2286000" cy="2286000"/>
          </a:xfrm>
          <a:prstGeom prst="rect">
            <a:avLst/>
          </a:prstGeom>
          <a:solidFill>
            <a:srgbClr val="FFCC00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 Information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pstork@att.net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Blog: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http://dontPaPanic.com/blog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@</a:t>
            </a:r>
            <a:r>
              <a:rPr lang="fr-FR" sz="11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PStork</a:t>
            </a:r>
            <a:endParaRPr lang="en-US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4887" y="1371599"/>
            <a:ext cx="2286000" cy="2286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Author</a:t>
            </a:r>
          </a:p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Developer’s Guide to WSS 3.0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MOSS 2007 Best Practices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MCTS: WSS 3.0 Configuration Study Guide (70-631)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SharePoint 2010 Development for Office 365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594" y="198501"/>
            <a:ext cx="583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Paul Papanek Stork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9893" y="646721"/>
            <a:ext cx="1777818" cy="549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22" y="1549162"/>
            <a:ext cx="1071919" cy="751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92" y="629729"/>
            <a:ext cx="1777818" cy="670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752" y="3659171"/>
            <a:ext cx="1117460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752" y="2421137"/>
            <a:ext cx="1117460" cy="111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906" y="1953647"/>
            <a:ext cx="1648011" cy="1096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551" y="629729"/>
            <a:ext cx="1813594" cy="731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B8338-D8D2-4D8C-9AF9-C6DCE4F0E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8922" y="4897206"/>
            <a:ext cx="1117460" cy="111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594" y="1374902"/>
            <a:ext cx="2282697" cy="22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93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Why Companies don’t Plan SharePoint Implementations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7 Essential Planning Areas</a:t>
            </a:r>
          </a:p>
          <a:p>
            <a:pPr marL="688975" lvl="1" indent="-225425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Governance – Having a common strategic vision</a:t>
            </a:r>
          </a:p>
          <a:p>
            <a:pPr marL="688975" lvl="1" indent="-225425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Security – Balancing security concerns with corporate culture</a:t>
            </a:r>
          </a:p>
          <a:p>
            <a:pPr marL="688975" lvl="1" indent="-225425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Information Architecture – How will you find things</a:t>
            </a:r>
          </a:p>
          <a:p>
            <a:pPr marL="688975" lvl="1" indent="-225425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Physical and Logical Architecture – Limit costs and improve performance</a:t>
            </a:r>
          </a:p>
          <a:p>
            <a:pPr marL="688975" lvl="1" indent="-225425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High Availability/Disaster Recovery – Planning for a business critical resource</a:t>
            </a:r>
          </a:p>
          <a:p>
            <a:pPr marL="688975" lvl="1" indent="-225425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Staffing -  Even self-service systems need support</a:t>
            </a:r>
          </a:p>
          <a:p>
            <a:pPr marL="688975" lvl="1" indent="-225425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Training/Communications – Users must be informed to be empowered</a:t>
            </a:r>
          </a:p>
        </p:txBody>
      </p:sp>
    </p:spTree>
    <p:extLst>
      <p:ext uri="{BB962C8B-B14F-4D97-AF65-F5344CB8AC3E}">
        <p14:creationId xmlns:p14="http://schemas.microsoft.com/office/powerpoint/2010/main" val="39297405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Plan?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4404" y="2477466"/>
            <a:ext cx="6726292" cy="25013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700" b="1" i="1" dirty="0"/>
              <a:t>If you fail to plan, </a:t>
            </a:r>
          </a:p>
          <a:p>
            <a:pPr marL="0" indent="0">
              <a:buNone/>
            </a:pPr>
            <a:r>
              <a:rPr lang="en-US" sz="4700" b="1" i="1" dirty="0"/>
              <a:t>	you are planning to fail!</a:t>
            </a:r>
          </a:p>
          <a:p>
            <a:pPr marL="0" indent="0">
              <a:buNone/>
            </a:pPr>
            <a:r>
              <a:rPr lang="en-US" dirty="0"/>
              <a:t> 											</a:t>
            </a:r>
            <a:r>
              <a:rPr lang="en-US" sz="2400" dirty="0"/>
              <a:t>- Benjamin Franklin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36540-B73C-4EA8-9CFF-F2E72662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34" y="1576145"/>
            <a:ext cx="3031373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28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Companies Plan?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u="sng" dirty="0"/>
              <a:t>Typical Reasons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“We don’t know enough about the capabilities of SharePoint.  We need to do a pilot to find out what’s possible.”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“People are excited now about the new environment. If we spend a lot of time planning that enthusiasm will wane.”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“Planning is important, but we don’t want to succumb to Analysis-Paralysis. We’re afraid that planning will just go on forever and we’ll never implement anything.”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“We hired a consulting firm to do our implementation.  They are experts, have done this before, and already know how it should be done.”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“We’re just doing an upgrade.  We did our planning when we originally implemented SharePoint.”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5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Planning Is Still Needed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447799"/>
            <a:ext cx="11176000" cy="49719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Pilots often become production when you aren’t looking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Nothing dampens enthusiasm like a system that doesn’t meet user’s business needs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Proper planning avoids </a:t>
            </a:r>
            <a:r>
              <a:rPr lang="en-US" i="1" dirty="0"/>
              <a:t>Analysis-Paralysis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Every Implementation needs to be adapted to local needs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Upgrades need to account for changes and new feature sets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79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7 Essential Planning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1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447799"/>
            <a:ext cx="6717181" cy="50292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Goal: Reach consensus on rules of the road and a shared strategic vision</a:t>
            </a:r>
          </a:p>
          <a:p>
            <a:r>
              <a:rPr lang="en-US" dirty="0"/>
              <a:t>Recruit a broad based governance committee</a:t>
            </a:r>
          </a:p>
          <a:p>
            <a:r>
              <a:rPr lang="en-US" dirty="0"/>
              <a:t>Key Questions</a:t>
            </a:r>
          </a:p>
          <a:p>
            <a:pPr lvl="1"/>
            <a:r>
              <a:rPr lang="en-US" dirty="0"/>
              <a:t>How self-service oriented is our corporate culture?</a:t>
            </a:r>
          </a:p>
          <a:p>
            <a:pPr lvl="1"/>
            <a:r>
              <a:rPr lang="en-US" dirty="0"/>
              <a:t>What will be controlled by policy rather than customization?</a:t>
            </a:r>
          </a:p>
          <a:p>
            <a:pPr lvl="1"/>
            <a:r>
              <a:rPr lang="en-US" dirty="0"/>
              <a:t>What business needs will SharePoint address?</a:t>
            </a:r>
          </a:p>
          <a:p>
            <a:pPr lvl="1"/>
            <a:r>
              <a:rPr lang="en-US" dirty="0"/>
              <a:t>How will policies be communicated and updated?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6126198"/>
              </p:ext>
            </p:extLst>
          </p:nvPr>
        </p:nvGraphicFramePr>
        <p:xfrm>
          <a:off x="6732448" y="1447799"/>
          <a:ext cx="5459552" cy="437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7346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6385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447799"/>
            <a:ext cx="7048829" cy="5029201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Centralized vs. Delegated</a:t>
            </a:r>
          </a:p>
          <a:p>
            <a:pPr lvl="1"/>
            <a:r>
              <a:rPr lang="en-US" dirty="0"/>
              <a:t>Centralized – AD Groups</a:t>
            </a:r>
          </a:p>
          <a:p>
            <a:pPr lvl="1"/>
            <a:r>
              <a:rPr lang="en-US" dirty="0"/>
              <a:t>Delegated – Site Collection Administrators</a:t>
            </a:r>
          </a:p>
          <a:p>
            <a:r>
              <a:rPr lang="en-US" dirty="0"/>
              <a:t>Tradeoffs to consider</a:t>
            </a:r>
          </a:p>
          <a:p>
            <a:pPr lvl="1"/>
            <a:r>
              <a:rPr lang="en-US" dirty="0"/>
              <a:t>Content ownership vs content management</a:t>
            </a:r>
          </a:p>
          <a:p>
            <a:pPr lvl="1"/>
            <a:r>
              <a:rPr lang="en-US" dirty="0"/>
              <a:t>Timely access vs. Security</a:t>
            </a:r>
          </a:p>
          <a:p>
            <a:pPr lvl="1"/>
            <a:r>
              <a:rPr lang="en-US" dirty="0"/>
              <a:t>Training requirements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270744" y="2213077"/>
            <a:ext cx="4921256" cy="523221"/>
            <a:chOff x="7232073" y="3176511"/>
            <a:chExt cx="4921256" cy="523221"/>
          </a:xfrm>
        </p:grpSpPr>
        <p:sp>
          <p:nvSpPr>
            <p:cNvPr id="7" name="Rectangle 6"/>
            <p:cNvSpPr/>
            <p:nvPr/>
          </p:nvSpPr>
          <p:spPr>
            <a:xfrm>
              <a:off x="7232073" y="3176512"/>
              <a:ext cx="22537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Centralized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899606" y="3176511"/>
              <a:ext cx="22537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rgbClr val="0099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Delegated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0BC5E3C-88F5-4C2B-84CE-EA0370A2E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000" y="1691821"/>
            <a:ext cx="4258744" cy="2743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78F72B-6BD3-4056-90FD-86697B44A7D3}"/>
              </a:ext>
            </a:extLst>
          </p:cNvPr>
          <p:cNvSpPr/>
          <p:nvPr/>
        </p:nvSpPr>
        <p:spPr>
          <a:xfrm>
            <a:off x="441670" y="1416243"/>
            <a:ext cx="9205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Goal: Decide how security will be administered</a:t>
            </a:r>
          </a:p>
        </p:txBody>
      </p:sp>
    </p:spTree>
    <p:extLst>
      <p:ext uri="{BB962C8B-B14F-4D97-AF65-F5344CB8AC3E}">
        <p14:creationId xmlns:p14="http://schemas.microsoft.com/office/powerpoint/2010/main" val="2493954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P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365BE2C-8BAB-4517-B9C3-F986586E57F6}" vid="{835CD92D-0C58-479E-8176-0455A9732F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DPC16X9</Template>
  <TotalTime>0</TotalTime>
  <Words>760</Words>
  <Application>Microsoft Office PowerPoint</Application>
  <PresentationFormat>Widescreen</PresentationFormat>
  <Paragraphs>164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Computerfont</vt:lpstr>
      <vt:lpstr>Segoe UI</vt:lpstr>
      <vt:lpstr>Wingdings 2</vt:lpstr>
      <vt:lpstr>DPC</vt:lpstr>
      <vt:lpstr>BV 204 - Implementing SharePoint</vt:lpstr>
      <vt:lpstr>PowerPoint Presentation</vt:lpstr>
      <vt:lpstr>Agenda</vt:lpstr>
      <vt:lpstr>Why Plan?</vt:lpstr>
      <vt:lpstr>Why Don’t Companies Plan?</vt:lpstr>
      <vt:lpstr>Why Planning Is Still Needed</vt:lpstr>
      <vt:lpstr>7 Essential Planning Areas</vt:lpstr>
      <vt:lpstr>Governance</vt:lpstr>
      <vt:lpstr>Security</vt:lpstr>
      <vt:lpstr>Information Architecture</vt:lpstr>
      <vt:lpstr>Logical and Physical Architecture</vt:lpstr>
      <vt:lpstr>High Availability/Disaster Recovery</vt:lpstr>
      <vt:lpstr>Staffing</vt:lpstr>
      <vt:lpstr>Training/Communications</vt:lpstr>
      <vt:lpstr>Additional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SharePoint</dc:title>
  <dc:creator/>
  <cp:lastModifiedBy/>
  <cp:revision>8</cp:revision>
  <dcterms:created xsi:type="dcterms:W3CDTF">2017-07-05T12:59:51Z</dcterms:created>
  <dcterms:modified xsi:type="dcterms:W3CDTF">2018-03-28T17:41:49Z</dcterms:modified>
</cp:coreProperties>
</file>